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61" r:id="rId4"/>
    <p:sldId id="263" r:id="rId5"/>
    <p:sldId id="264" r:id="rId6"/>
    <p:sldId id="262" r:id="rId7"/>
    <p:sldId id="266" r:id="rId8"/>
    <p:sldId id="265" r:id="rId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15258"/>
    <a:srgbClr val="002C5F"/>
    <a:srgbClr val="887B1B"/>
    <a:srgbClr val="4F2D7F"/>
    <a:srgbClr val="006A4D"/>
    <a:srgbClr val="DC0C30"/>
    <a:srgbClr val="0098C3"/>
    <a:srgbClr val="FED100"/>
    <a:srgbClr val="CF0072"/>
    <a:srgbClr val="34B2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444" autoAdjust="0"/>
    <p:restoredTop sz="94281" autoAdjust="0"/>
  </p:normalViewPr>
  <p:slideViewPr>
    <p:cSldViewPr>
      <p:cViewPr>
        <p:scale>
          <a:sx n="90" d="100"/>
          <a:sy n="90" d="100"/>
        </p:scale>
        <p:origin x="-1416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870D4-B3A5-EB43-A485-EF15ABDDDB47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2ECA-4882-7243-880A-B538E3B74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E1BD2A-F24E-4ECA-82B3-08C5D5A627D6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Any combination of annotations is an</a:t>
            </a:r>
            <a:r>
              <a:rPr lang="en-US" baseline="0"/>
              <a:t> “interpretation”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eldia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eldia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Hoofdstuk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Hoofdstuk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Hoofdstuk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3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pic>
        <p:nvPicPr>
          <p:cNvPr id="9" name="Afbeelding 8" descr="UT powerpoint sheet small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412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0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8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1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43050"/>
            <a:ext cx="8072462" cy="40005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cxnSp>
        <p:nvCxnSpPr>
          <p:cNvPr id="13" name="Rechte verbindingslijn 12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 met 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6"/>
          </p:nvPr>
        </p:nvSpPr>
        <p:spPr>
          <a:xfrm>
            <a:off x="5668123" y="1713600"/>
            <a:ext cx="3190157" cy="432360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1071538" y="1662100"/>
            <a:ext cx="4546320" cy="441010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cxnSp>
        <p:nvCxnSpPr>
          <p:cNvPr id="14" name="Rechte verbindingslijn 13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CC7F-86E1-48DE-82DC-E9AC50D0453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4"/>
          </p:nvPr>
        </p:nvSpPr>
        <p:spPr>
          <a:xfrm>
            <a:off x="1071538" y="1641599"/>
            <a:ext cx="8072462" cy="3999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82902" y="500042"/>
            <a:ext cx="7775378" cy="732985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 smtClean="0"/>
              <a:t>Klik hier om een Titel toe te voegen</a:t>
            </a:r>
          </a:p>
        </p:txBody>
      </p:sp>
      <p:sp>
        <p:nvSpPr>
          <p:cNvPr id="14" name="Tijdelijke aanduiding voor tekst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82887" y="1226814"/>
            <a:ext cx="7775393" cy="285750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 smtClean="0"/>
              <a:t>Klik hier om een Subtitel toe te voegen</a:t>
            </a:r>
            <a:endParaRPr lang="nl-NL" dirty="0"/>
          </a:p>
        </p:txBody>
      </p:sp>
      <p:cxnSp>
        <p:nvCxnSpPr>
          <p:cNvPr id="15" name="Rechte verbindingslijn 14"/>
          <p:cNvCxnSpPr/>
          <p:nvPr userDrawn="1"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eldia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eldia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400" y="1644650"/>
            <a:ext cx="6786562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25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035300"/>
            <a:ext cx="6788150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18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0000" y="2051050"/>
            <a:ext cx="7801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fld id="{D818A380-CEF3-4FA4-B905-6E6A3B62A7C3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9" name="Afbeelding 8" descr="UT_Logo_Black_NL.WM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7712" y="6336000"/>
            <a:ext cx="2019432" cy="418121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1080000" y="1643050"/>
            <a:ext cx="807246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0" r:id="rId5"/>
    <p:sldLayoutId id="2147483665" r:id="rId6"/>
    <p:sldLayoutId id="2147483661" r:id="rId7"/>
    <p:sldLayoutId id="2147483662" r:id="rId8"/>
    <p:sldLayoutId id="2147483663" r:id="rId9"/>
    <p:sldLayoutId id="2147483664" r:id="rId10"/>
    <p:sldLayoutId id="2147483655" r:id="rId11"/>
    <p:sldLayoutId id="2147483656" r:id="rId12"/>
    <p:sldLayoutId id="2147483657" r:id="rId13"/>
    <p:sldLayoutId id="2147483658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2pPr>
      <a:lvl3pPr marL="801688" indent="-2381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077913" indent="-250825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4pPr>
      <a:lvl5pPr marL="13446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18018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eaLnBrk="1" fontAlgn="base" hangingPunct="1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5" Type="http://schemas.openxmlformats.org/officeDocument/2006/relationships/image" Target="../media/image16.pdf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Handling uncertainty</a:t>
            </a:r>
            <a:br>
              <a:rPr lang="en-US" dirty="0" err="1" smtClean="0"/>
            </a:br>
            <a:r>
              <a:rPr lang="en-US" dirty="0" err="1" smtClean="0"/>
              <a:t>in information extraction</a:t>
            </a:r>
            <a:endParaRPr lang="nl-NL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46400" y="3035300"/>
            <a:ext cx="7340400" cy="1101725"/>
          </a:xfrm>
        </p:spPr>
        <p:txBody>
          <a:bodyPr/>
          <a:lstStyle/>
          <a:p>
            <a:endParaRPr lang="nl-NL" dirty="0"/>
          </a:p>
          <a:p>
            <a:r>
              <a:rPr lang="nl-NL" b="1" cap="none" dirty="0"/>
              <a:t>Maurice van Keulen </a:t>
            </a:r>
            <a:r>
              <a:rPr lang="nl-NL" cap="none" dirty="0"/>
              <a:t>and Mena Badieh Habib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6233" y="3962400"/>
            <a:ext cx="1454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URSW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23 Oct 2011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/>
              <a:pPr/>
              <a:t>2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information extraction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ultidocument 7"/>
          <p:cNvSpPr/>
          <p:nvPr/>
        </p:nvSpPr>
        <p:spPr>
          <a:xfrm>
            <a:off x="1437076" y="2072076"/>
            <a:ext cx="1915724" cy="1204524"/>
          </a:xfrm>
          <a:prstGeom prst="flowChartMultidocumen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/>
              <a:t>Unstructured Text</a:t>
            </a:r>
          </a:p>
        </p:txBody>
      </p:sp>
      <p:sp>
        <p:nvSpPr>
          <p:cNvPr id="9" name="Cloud 8"/>
          <p:cNvSpPr/>
          <p:nvPr/>
        </p:nvSpPr>
        <p:spPr>
          <a:xfrm>
            <a:off x="6019800" y="1981200"/>
            <a:ext cx="2742636" cy="1441591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/>
              <a:t>Web of Data</a:t>
            </a:r>
          </a:p>
        </p:txBody>
      </p:sp>
      <p:sp>
        <p:nvSpPr>
          <p:cNvPr id="11" name="Striped Right Arrow 10"/>
          <p:cNvSpPr/>
          <p:nvPr/>
        </p:nvSpPr>
        <p:spPr>
          <a:xfrm>
            <a:off x="3505200" y="2057400"/>
            <a:ext cx="2286000" cy="1219200"/>
          </a:xfrm>
          <a:prstGeom prst="stripedRightArrow">
            <a:avLst>
              <a:gd name="adj1" fmla="val 47685"/>
              <a:gd name="adj2" fmla="val 418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Information extraction</a:t>
            </a:r>
          </a:p>
        </p:txBody>
      </p:sp>
      <p:sp>
        <p:nvSpPr>
          <p:cNvPr id="12" name="Lightning Bolt 11"/>
          <p:cNvSpPr/>
          <p:nvPr/>
        </p:nvSpPr>
        <p:spPr>
          <a:xfrm>
            <a:off x="2895600" y="3276600"/>
            <a:ext cx="914400" cy="838200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3800" y="3505200"/>
            <a:ext cx="308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Inherently imperfect process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105400" y="3886200"/>
            <a:ext cx="3864926" cy="1276529"/>
            <a:chOff x="5105400" y="3886200"/>
            <a:chExt cx="3864926" cy="1276529"/>
          </a:xfrm>
        </p:grpSpPr>
        <p:sp>
          <p:nvSpPr>
            <p:cNvPr id="14" name="Bent-Up Arrow 13"/>
            <p:cNvSpPr/>
            <p:nvPr/>
          </p:nvSpPr>
          <p:spPr>
            <a:xfrm rot="5400000">
              <a:off x="5105400" y="3886200"/>
              <a:ext cx="685800" cy="685800"/>
            </a:xfrm>
            <a:prstGeom prst="bentUp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91200" y="3962400"/>
              <a:ext cx="3172663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/>
                <a:t>Word “Paris”</a:t>
              </a:r>
            </a:p>
            <a:p>
              <a:pPr>
                <a:buFont typeface="Arial"/>
                <a:buChar char="•"/>
              </a:pPr>
              <a:r>
                <a:rPr lang="en-US"/>
                <a:t>First name? City? …</a:t>
              </a:r>
            </a:p>
            <a:p>
              <a:pPr>
                <a:buFont typeface="Arial"/>
                <a:buChar char="•"/>
              </a:pPr>
              <a:r>
                <a:rPr lang="en-US"/>
                <a:t>City =&gt; over 60 cities “Paris”</a:t>
              </a:r>
            </a:p>
            <a:p>
              <a:r>
                <a:rPr lang="en-US"/>
                <a:t>Toponyms: 46% &gt;2 refs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39000" y="3962400"/>
              <a:ext cx="1731326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r"/>
              <a:r>
                <a:rPr lang="en-US" sz="1400"/>
                <a:t>source: GeoNames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38400" y="5486400"/>
            <a:ext cx="5121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Goal</a:t>
            </a:r>
            <a:r>
              <a:rPr lang="en-US"/>
              <a:t>: Technology to support the development of</a:t>
            </a:r>
            <a:br>
              <a:rPr lang="en-US"/>
            </a:br>
            <a:r>
              <a:rPr lang="en-US"/>
              <a:t>domain specific information extractors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4419600"/>
            <a:ext cx="7250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“We humans happily deal with doubt and misinterpretation every day;</a:t>
            </a:r>
          </a:p>
          <a:p>
            <a:pPr algn="ctr"/>
            <a:r>
              <a:rPr lang="en-US"/>
              <a:t>Why shouldn’t computers?”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080000" y="3429000"/>
            <a:ext cx="8064000" cy="2895600"/>
          </a:xfrm>
        </p:spPr>
        <p:txBody>
          <a:bodyPr/>
          <a:lstStyle/>
          <a:p>
            <a:r>
              <a:rPr lang="en-US" b="1"/>
              <a:t>Annotations are uncertain</a:t>
            </a:r>
            <a:r>
              <a:rPr lang="en-US"/>
              <a:t/>
            </a:r>
            <a:br>
              <a:rPr lang="en-US"/>
            </a:br>
            <a:r>
              <a:rPr lang="en-US"/>
              <a:t>Maintain alternatives + probabilities throughout process (incl. result)</a:t>
            </a:r>
          </a:p>
          <a:p>
            <a:r>
              <a:rPr lang="en-US" b="1"/>
              <a:t>Unconventional starting point</a:t>
            </a:r>
            <a:r>
              <a:rPr lang="en-US"/>
              <a:t/>
            </a:r>
            <a:br>
              <a:rPr lang="en-US"/>
            </a:br>
            <a:r>
              <a:rPr lang="en-US"/>
              <a:t>Not “no annotations”, but “no knowledge, hence anything is possible”</a:t>
            </a:r>
          </a:p>
          <a:p>
            <a:r>
              <a:rPr lang="en-US"/>
              <a:t>Developer </a:t>
            </a:r>
            <a:r>
              <a:rPr lang="en-US" b="1"/>
              <a:t>interactively </a:t>
            </a:r>
            <a:r>
              <a:rPr lang="en-US"/>
              <a:t>defines information extractor until </a:t>
            </a:r>
            <a:r>
              <a:rPr lang="en-US" b="1"/>
              <a:t>“good enough”</a:t>
            </a:r>
            <a:r>
              <a:rPr lang="en-US"/>
              <a:t/>
            </a:r>
            <a:br>
              <a:rPr lang="en-US"/>
            </a:br>
            <a:r>
              <a:rPr lang="en-US"/>
              <a:t>Iterations: Add knowledge, apply to sample texts, evaluate result</a:t>
            </a:r>
          </a:p>
          <a:p>
            <a:r>
              <a:rPr lang="en-US" b="1"/>
              <a:t>Scalability </a:t>
            </a:r>
            <a:r>
              <a:rPr lang="en-US"/>
              <a:t>for storage, querying, manipulation of annotations</a:t>
            </a:r>
            <a:br>
              <a:rPr lang="en-US"/>
            </a:br>
            <a:r>
              <a:rPr lang="en-US"/>
              <a:t>From my own field (databases): Probabilistic databases?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/>
              <a:pPr/>
              <a:t>3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sherlock holmes-style information extraction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752600"/>
            <a:ext cx="648443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mtClean="0"/>
              <a:t>“when you have eliminated the impossible, whatever remains,</a:t>
            </a:r>
            <a:br>
              <a:rPr lang="en-US" smtClean="0"/>
            </a:br>
            <a:r>
              <a:rPr lang="en-US" smtClean="0"/>
              <a:t>however improbable, must be the truth”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19200" y="2514600"/>
            <a:ext cx="7543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Information extraction is about gathering enough evidence to decide upon a certain combination of annotations among many possible ones</a:t>
            </a:r>
          </a:p>
          <a:p>
            <a:pPr algn="ctr"/>
            <a:r>
              <a:rPr lang="en-US" smtClean="0"/>
              <a:t>Evidence comes from ML + developer (generic) + end user (instances)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/>
              <a:pPr/>
              <a:t>4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sherlock holmes-style information extraction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example: Named entity recognition (NEr)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1752600"/>
            <a:ext cx="648443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mtClean="0"/>
              <a:t>“when you have eliminated the impossible, whatever remains,</a:t>
            </a:r>
            <a:br>
              <a:rPr lang="en-US" smtClean="0"/>
            </a:br>
            <a:r>
              <a:rPr lang="en-US" smtClean="0"/>
              <a:t>however improbable, must be the truth”</a:t>
            </a:r>
            <a:endParaRPr lang="en-US"/>
          </a:p>
        </p:txBody>
      </p:sp>
      <p:pic>
        <p:nvPicPr>
          <p:cNvPr id="10" name="Picture 9" descr="ParisHiltonExamp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43000" y="2667000"/>
            <a:ext cx="4800600" cy="33940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24600" y="3200400"/>
            <a:ext cx="99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Person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6200" y="4724400"/>
            <a:ext cx="99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00" y="3200400"/>
            <a:ext cx="11430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Toponym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324600" y="2590800"/>
            <a:ext cx="861638" cy="876300"/>
            <a:chOff x="6324600" y="2590800"/>
            <a:chExt cx="861638" cy="876300"/>
          </a:xfrm>
        </p:grpSpPr>
        <p:cxnSp>
          <p:nvCxnSpPr>
            <p:cNvPr id="26" name="Shape 25"/>
            <p:cNvCxnSpPr>
              <a:stCxn id="12" idx="1"/>
              <a:endCxn id="12" idx="0"/>
            </p:cNvCxnSpPr>
            <p:nvPr/>
          </p:nvCxnSpPr>
          <p:spPr>
            <a:xfrm rot="10800000" flipH="1">
              <a:off x="6324600" y="3200400"/>
              <a:ext cx="495300" cy="266700"/>
            </a:xfrm>
            <a:prstGeom prst="curvedConnector4">
              <a:avLst>
                <a:gd name="adj1" fmla="val -46154"/>
                <a:gd name="adj2" fmla="val 280952"/>
              </a:avLst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629400" y="2590800"/>
              <a:ext cx="556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dnc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19900" y="3733800"/>
            <a:ext cx="899738" cy="1257300"/>
            <a:chOff x="6819900" y="3733800"/>
            <a:chExt cx="899738" cy="1257300"/>
          </a:xfrm>
        </p:grpSpPr>
        <p:cxnSp>
          <p:nvCxnSpPr>
            <p:cNvPr id="20" name="Straight Arrow Connector 19"/>
            <p:cNvCxnSpPr>
              <a:stCxn id="12" idx="2"/>
              <a:endCxn id="15" idx="1"/>
            </p:cNvCxnSpPr>
            <p:nvPr/>
          </p:nvCxnSpPr>
          <p:spPr>
            <a:xfrm rot="16200000" flipH="1">
              <a:off x="6629400" y="3924300"/>
              <a:ext cx="1257300" cy="876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7162800" y="3962400"/>
              <a:ext cx="556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dnc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190706" y="3734594"/>
            <a:ext cx="518638" cy="990600"/>
            <a:chOff x="8190706" y="3734594"/>
            <a:chExt cx="518638" cy="990600"/>
          </a:xfrm>
        </p:grpSpPr>
        <p:cxnSp>
          <p:nvCxnSpPr>
            <p:cNvPr id="18" name="Straight Arrow Connector 17"/>
            <p:cNvCxnSpPr>
              <a:stCxn id="15" idx="0"/>
              <a:endCxn id="16" idx="2"/>
            </p:cNvCxnSpPr>
            <p:nvPr/>
          </p:nvCxnSpPr>
          <p:spPr>
            <a:xfrm rot="5400000" flipH="1" flipV="1">
              <a:off x="7696200" y="42291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229600" y="4114800"/>
              <a:ext cx="47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isa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858000" y="5410200"/>
            <a:ext cx="148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inter-actively</a:t>
            </a:r>
          </a:p>
          <a:p>
            <a:pPr algn="ctr"/>
            <a:r>
              <a:rPr lang="en-US"/>
              <a:t>defined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4572000" y="1752600"/>
            <a:ext cx="4343400" cy="4572000"/>
          </a:xfrm>
        </p:spPr>
        <p:txBody>
          <a:bodyPr/>
          <a:lstStyle/>
          <a:p>
            <a:r>
              <a:rPr lang="en-US"/>
              <a:t>|A|=O(klt)     </a:t>
            </a:r>
            <a:r>
              <a:rPr lang="en-US" b="1" i="1"/>
              <a:t>linear?!?</a:t>
            </a:r>
            <a:br>
              <a:rPr lang="en-US" b="1" i="1"/>
            </a:br>
            <a:r>
              <a:rPr lang="en-US"/>
              <a:t>k: length of string</a:t>
            </a:r>
            <a:br>
              <a:rPr lang="en-US"/>
            </a:br>
            <a:r>
              <a:rPr lang="en-US"/>
              <a:t>l: maximum length phrases considered</a:t>
            </a:r>
            <a:br>
              <a:rPr lang="en-US"/>
            </a:br>
            <a:r>
              <a:rPr lang="en-US"/>
              <a:t>t: number of entity types</a:t>
            </a:r>
          </a:p>
          <a:p>
            <a:endParaRPr lang="en-US" b="1" i="1"/>
          </a:p>
          <a:p>
            <a:r>
              <a:rPr lang="en-US"/>
              <a:t>Here: 28 * 3 = 84 possible annotations</a:t>
            </a:r>
          </a:p>
          <a:p>
            <a:endParaRPr lang="en-US"/>
          </a:p>
          <a:p>
            <a:r>
              <a:rPr lang="en-US"/>
              <a:t>URSW call for papers</a:t>
            </a:r>
            <a:br>
              <a:rPr lang="en-US"/>
            </a:br>
            <a:r>
              <a:rPr lang="en-US"/>
              <a:t>about 1300 words</a:t>
            </a:r>
            <a:br>
              <a:rPr lang="en-US"/>
            </a:br>
            <a:r>
              <a:rPr lang="en-US"/>
              <a:t>say 20 types</a:t>
            </a:r>
            <a:br>
              <a:rPr lang="en-US"/>
            </a:br>
            <a:r>
              <a:rPr lang="en-US"/>
              <a:t>say max length 6 (I saw one with 5)</a:t>
            </a:r>
            <a:br>
              <a:rPr lang="en-US"/>
            </a:br>
            <a:r>
              <a:rPr lang="en-US"/>
              <a:t>= roughly 1300 * 20 * 6</a:t>
            </a:r>
            <a:br>
              <a:rPr lang="en-US"/>
            </a:br>
            <a:r>
              <a:rPr lang="en-US"/>
              <a:t>= roughly 156,000 possible annotations</a:t>
            </a:r>
          </a:p>
          <a:p>
            <a:pPr>
              <a:buNone/>
            </a:pPr>
            <a:endParaRPr lang="en-US"/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/>
              <a:pPr/>
              <a:t>5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sherlock holmes-style information extraction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example: Named entity recognition (NEr)</a:t>
            </a:r>
          </a:p>
        </p:txBody>
      </p:sp>
      <p:pic>
        <p:nvPicPr>
          <p:cNvPr id="10" name="Picture 9" descr="ParisHiltonExamp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1752600"/>
            <a:ext cx="3125572" cy="2209799"/>
          </a:xfrm>
          <a:prstGeom prst="rect">
            <a:avLst/>
          </a:prstGeom>
        </p:spPr>
      </p:pic>
      <p:pic>
        <p:nvPicPr>
          <p:cNvPr id="22" name="Picture 21" descr="Annotationtabl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267200"/>
            <a:ext cx="335915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Worldset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200400"/>
            <a:ext cx="1466850" cy="309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Cloud Callout 33"/>
          <p:cNvSpPr/>
          <p:nvPr/>
        </p:nvSpPr>
        <p:spPr>
          <a:xfrm>
            <a:off x="4876800" y="1828800"/>
            <a:ext cx="3810000" cy="35052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Although</a:t>
            </a:r>
            <a:br>
              <a:rPr lang="en-US"/>
            </a:br>
            <a:r>
              <a:rPr lang="en-US"/>
              <a:t>conceptual/theoretical,</a:t>
            </a:r>
            <a:br>
              <a:rPr lang="en-US"/>
            </a:br>
            <a:r>
              <a:rPr lang="en-US"/>
              <a:t>it doesn’t seem to be a severe challenge for a probabilistic database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The problem is not in the amount of alternative annotations!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/>
              <a:pPr/>
              <a:t>6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adding knowledge = conditioning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nnotationta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38400"/>
            <a:ext cx="335915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onut 8"/>
          <p:cNvSpPr/>
          <p:nvPr/>
        </p:nvSpPr>
        <p:spPr>
          <a:xfrm>
            <a:off x="1066800" y="3124200"/>
            <a:ext cx="2590800" cy="1219200"/>
          </a:xfrm>
          <a:prstGeom prst="donut">
            <a:avLst>
              <a:gd name="adj" fmla="val 111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1828800"/>
            <a:ext cx="39822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Paris Hilton stayed in the Paris Hilton </a:t>
            </a:r>
          </a:p>
        </p:txBody>
      </p:sp>
      <p:sp>
        <p:nvSpPr>
          <p:cNvPr id="11" name="Plus 10"/>
          <p:cNvSpPr/>
          <p:nvPr/>
        </p:nvSpPr>
        <p:spPr>
          <a:xfrm>
            <a:off x="1219200" y="4572000"/>
            <a:ext cx="914400" cy="914400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4800600"/>
            <a:ext cx="2650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Person --- dnc --- City</a:t>
            </a:r>
          </a:p>
        </p:txBody>
      </p:sp>
      <p:sp>
        <p:nvSpPr>
          <p:cNvPr id="13" name="Striped Right Arrow 12"/>
          <p:cNvSpPr/>
          <p:nvPr/>
        </p:nvSpPr>
        <p:spPr>
          <a:xfrm>
            <a:off x="1371600" y="5562600"/>
            <a:ext cx="762000" cy="533400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53340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x</a:t>
            </a:r>
            <a:r>
              <a:rPr lang="en-US" sz="2000" baseline="-25000"/>
              <a:t>1</a:t>
            </a:r>
            <a:r>
              <a:rPr lang="en-US" sz="2000" baseline="30000"/>
              <a:t>2</a:t>
            </a:r>
            <a:r>
              <a:rPr lang="en-US" sz="2000"/>
              <a:t> (“Paris” is a City)		[a]</a:t>
            </a:r>
            <a:br>
              <a:rPr lang="en-US" sz="2000"/>
            </a:br>
            <a:r>
              <a:rPr lang="en-US" sz="2000"/>
              <a:t>x</a:t>
            </a:r>
            <a:r>
              <a:rPr lang="en-US" sz="2000" baseline="-25000"/>
              <a:t>8</a:t>
            </a:r>
            <a:r>
              <a:rPr lang="en-US" sz="2000" baseline="30000"/>
              <a:t>1</a:t>
            </a:r>
            <a:r>
              <a:rPr lang="en-US" sz="2000"/>
              <a:t> (“Paris Hilton” is a Person)	[b]</a:t>
            </a:r>
            <a:br>
              <a:rPr lang="en-US" sz="2000"/>
            </a:br>
            <a:r>
              <a:rPr lang="en-US" sz="2000"/>
              <a:t>become mutually exclusive</a:t>
            </a:r>
          </a:p>
        </p:txBody>
      </p:sp>
      <p:pic>
        <p:nvPicPr>
          <p:cNvPr id="15" name="Picture 14" descr="Aind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063740" y="1828800"/>
            <a:ext cx="1844040" cy="1844040"/>
          </a:xfrm>
          <a:prstGeom prst="rect">
            <a:avLst/>
          </a:prstGeom>
        </p:spPr>
      </p:pic>
      <p:pic>
        <p:nvPicPr>
          <p:cNvPr id="16" name="Picture 15" descr="Amux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086600" y="3657600"/>
            <a:ext cx="1821180" cy="18211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93546" y="2150656"/>
            <a:ext cx="145548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a and b</a:t>
            </a:r>
            <a:br>
              <a:rPr lang="en-US"/>
            </a:br>
            <a:r>
              <a:rPr lang="en-US"/>
              <a:t>independent</a:t>
            </a:r>
            <a:br>
              <a:rPr lang="en-US"/>
            </a:br>
            <a:r>
              <a:rPr lang="en-US"/>
              <a:t>P(a)=0.6</a:t>
            </a:r>
            <a:br>
              <a:rPr lang="en-US"/>
            </a:br>
            <a:r>
              <a:rPr lang="en-US"/>
              <a:t>P(b)=0.8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0" y="3829526"/>
            <a:ext cx="1364977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/>
              <a:t>a and b</a:t>
            </a:r>
            <a:br>
              <a:rPr lang="en-US"/>
            </a:br>
            <a:r>
              <a:rPr lang="en-US"/>
              <a:t>mutually</a:t>
            </a:r>
            <a:br>
              <a:rPr lang="en-US"/>
            </a:br>
            <a:r>
              <a:rPr lang="en-US"/>
              <a:t>exclusive</a:t>
            </a:r>
            <a:br>
              <a:rPr lang="en-US"/>
            </a:br>
            <a:r>
              <a:rPr lang="en-US"/>
              <a:t>(a</a:t>
            </a:r>
            <a:r>
              <a:rPr lang="en-US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/>
              <a:t>b is not</a:t>
            </a:r>
            <a:br>
              <a:rPr lang="en-US"/>
            </a:br>
            <a:r>
              <a:rPr lang="en-US"/>
              <a:t>possible)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 animBg="1"/>
      <p:bldP spid="14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7467600" y="3276600"/>
            <a:ext cx="1447800" cy="2667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/>
              <a:pPr/>
              <a:t>7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Adding knowledge creates dependencies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number of deps magnitudes in size smaller than possible combinations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19200" y="1905000"/>
            <a:ext cx="71057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Paris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33800" y="1905000"/>
            <a:ext cx="7748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Hilton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4600" y="1905000"/>
            <a:ext cx="86476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stayed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219200" y="2743200"/>
            <a:ext cx="762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324600" y="2743200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733800" y="2743200"/>
            <a:ext cx="762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219200" y="3200400"/>
            <a:ext cx="3276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33800" y="3657600"/>
            <a:ext cx="3429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219200" y="4191000"/>
            <a:ext cx="5943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219200" y="4724400"/>
            <a:ext cx="76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324600" y="4724400"/>
            <a:ext cx="838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733800" y="4724400"/>
            <a:ext cx="76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219200" y="5181600"/>
            <a:ext cx="3276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733800" y="5638800"/>
            <a:ext cx="3429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19200" y="6172200"/>
            <a:ext cx="5943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7733476" y="1828800"/>
            <a:ext cx="916049" cy="1066800"/>
            <a:chOff x="7848600" y="1828800"/>
            <a:chExt cx="916049" cy="1066800"/>
          </a:xfrm>
        </p:grpSpPr>
        <p:sp>
          <p:nvSpPr>
            <p:cNvPr id="69" name="Rounded Rectangle 68"/>
            <p:cNvSpPr/>
            <p:nvPr/>
          </p:nvSpPr>
          <p:spPr>
            <a:xfrm>
              <a:off x="7850249" y="1828800"/>
              <a:ext cx="914400" cy="10668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848600" y="1828800"/>
              <a:ext cx="916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Person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7925624" y="2209800"/>
              <a:ext cx="76200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925624" y="2667000"/>
              <a:ext cx="762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8015519" y="2286000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City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772400" y="3886200"/>
            <a:ext cx="91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Person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24800" y="4953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City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7620000" y="3352800"/>
            <a:ext cx="610424" cy="718066"/>
            <a:chOff x="7620000" y="3352800"/>
            <a:chExt cx="610424" cy="718066"/>
          </a:xfrm>
        </p:grpSpPr>
        <p:cxnSp>
          <p:nvCxnSpPr>
            <p:cNvPr id="77" name="Shape 76"/>
            <p:cNvCxnSpPr>
              <a:stCxn id="70" idx="1"/>
              <a:endCxn id="70" idx="0"/>
            </p:cNvCxnSpPr>
            <p:nvPr/>
          </p:nvCxnSpPr>
          <p:spPr>
            <a:xfrm rot="10800000" flipH="1">
              <a:off x="7772399" y="3886200"/>
              <a:ext cx="458025" cy="184666"/>
            </a:xfrm>
            <a:prstGeom prst="curvedConnector4">
              <a:avLst>
                <a:gd name="adj1" fmla="val -49910"/>
                <a:gd name="adj2" fmla="val 223791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20000" y="3352800"/>
              <a:ext cx="556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dnc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95400" y="2743200"/>
            <a:ext cx="5259388" cy="1447800"/>
            <a:chOff x="1295400" y="2743200"/>
            <a:chExt cx="5259388" cy="1447800"/>
          </a:xfrm>
        </p:grpSpPr>
        <p:cxnSp>
          <p:nvCxnSpPr>
            <p:cNvPr id="82" name="Straight Arrow Connector 81"/>
            <p:cNvCxnSpPr/>
            <p:nvPr/>
          </p:nvCxnSpPr>
          <p:spPr>
            <a:xfrm rot="5400000">
              <a:off x="1067594" y="29710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5400000">
              <a:off x="3582194" y="29710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3505200" y="3200400"/>
              <a:ext cx="9144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5400000">
              <a:off x="5944394" y="3199606"/>
              <a:ext cx="9144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5400000">
              <a:off x="5830094" y="3466306"/>
              <a:ext cx="1447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5400000">
              <a:off x="3391694" y="3466306"/>
              <a:ext cx="1447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>
              <a:off x="724694" y="3466306"/>
              <a:ext cx="1447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5400000">
              <a:off x="1105694" y="3694906"/>
              <a:ext cx="990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rot="5400000">
              <a:off x="3544094" y="3923506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7696200" y="5137666"/>
            <a:ext cx="556838" cy="718066"/>
            <a:chOff x="7696200" y="5137666"/>
            <a:chExt cx="556838" cy="718066"/>
          </a:xfrm>
        </p:grpSpPr>
        <p:cxnSp>
          <p:nvCxnSpPr>
            <p:cNvPr id="102" name="Shape 101"/>
            <p:cNvCxnSpPr>
              <a:stCxn id="71" idx="1"/>
              <a:endCxn id="71" idx="2"/>
            </p:cNvCxnSpPr>
            <p:nvPr/>
          </p:nvCxnSpPr>
          <p:spPr>
            <a:xfrm rot="10800000" flipH="1" flipV="1">
              <a:off x="7924800" y="5137666"/>
              <a:ext cx="291106" cy="184666"/>
            </a:xfrm>
            <a:prstGeom prst="curvedConnector4">
              <a:avLst>
                <a:gd name="adj1" fmla="val -78528"/>
                <a:gd name="adj2" fmla="val 223791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7696200" y="5486400"/>
              <a:ext cx="556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dnc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95400" y="4724400"/>
            <a:ext cx="5259388" cy="1447800"/>
            <a:chOff x="1295400" y="2743200"/>
            <a:chExt cx="5259388" cy="1447800"/>
          </a:xfrm>
        </p:grpSpPr>
        <p:cxnSp>
          <p:nvCxnSpPr>
            <p:cNvPr id="109" name="Straight Arrow Connector 108"/>
            <p:cNvCxnSpPr/>
            <p:nvPr/>
          </p:nvCxnSpPr>
          <p:spPr>
            <a:xfrm rot="5400000">
              <a:off x="1067594" y="2971006"/>
              <a:ext cx="4572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5400000">
              <a:off x="3582194" y="2971006"/>
              <a:ext cx="4572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5400000">
              <a:off x="3505200" y="3200400"/>
              <a:ext cx="9144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5400000">
              <a:off x="5944394" y="3199606"/>
              <a:ext cx="9144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>
              <a:off x="5830094" y="3466306"/>
              <a:ext cx="14478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5400000">
              <a:off x="3391694" y="3466306"/>
              <a:ext cx="14478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5400000">
              <a:off x="724694" y="3466306"/>
              <a:ext cx="14478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5400000">
              <a:off x="1105694" y="3694906"/>
              <a:ext cx="9906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rot="5400000">
              <a:off x="3544094" y="3923506"/>
              <a:ext cx="5334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43" name="Group 142"/>
          <p:cNvGrpSpPr/>
          <p:nvPr/>
        </p:nvGrpSpPr>
        <p:grpSpPr>
          <a:xfrm>
            <a:off x="8305800" y="4070866"/>
            <a:ext cx="569800" cy="1066800"/>
            <a:chOff x="8305800" y="4070866"/>
            <a:chExt cx="569800" cy="1066800"/>
          </a:xfrm>
        </p:grpSpPr>
        <p:cxnSp>
          <p:nvCxnSpPr>
            <p:cNvPr id="131" name="Shape 130"/>
            <p:cNvCxnSpPr>
              <a:stCxn id="70" idx="3"/>
              <a:endCxn id="71" idx="3"/>
            </p:cNvCxnSpPr>
            <p:nvPr/>
          </p:nvCxnSpPr>
          <p:spPr>
            <a:xfrm flipH="1">
              <a:off x="8507011" y="4070866"/>
              <a:ext cx="181438" cy="1066800"/>
            </a:xfrm>
            <a:prstGeom prst="bentConnector3">
              <a:avLst>
                <a:gd name="adj1" fmla="val -55997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8305800" y="4267200"/>
              <a:ext cx="5698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dnc</a:t>
              </a:r>
            </a:p>
            <a:p>
              <a:r>
                <a:rPr lang="en-US"/>
                <a:t>neq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295400" y="2743200"/>
            <a:ext cx="5564188" cy="3429000"/>
            <a:chOff x="1295400" y="2743200"/>
            <a:chExt cx="5564188" cy="3429000"/>
          </a:xfrm>
        </p:grpSpPr>
        <p:cxnSp>
          <p:nvCxnSpPr>
            <p:cNvPr id="130" name="Straight Arrow Connector 129"/>
            <p:cNvCxnSpPr/>
            <p:nvPr/>
          </p:nvCxnSpPr>
          <p:spPr>
            <a:xfrm rot="5400000">
              <a:off x="762794" y="3733006"/>
              <a:ext cx="19812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>
              <a:off x="3277394" y="3733006"/>
              <a:ext cx="19812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rot="5400000">
              <a:off x="5715794" y="3733006"/>
              <a:ext cx="19812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rot="5400000">
              <a:off x="1143794" y="3961606"/>
              <a:ext cx="15240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/>
          </p:nvCxnSpPr>
          <p:spPr>
            <a:xfrm rot="5400000">
              <a:off x="1067594" y="4190206"/>
              <a:ext cx="19812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5400000">
              <a:off x="3658394" y="3961606"/>
              <a:ext cx="15240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3429794" y="4190206"/>
              <a:ext cx="10668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rot="5400000">
              <a:off x="3582194" y="4647406"/>
              <a:ext cx="19812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rot="5400000">
              <a:off x="6325394" y="4190206"/>
              <a:ext cx="10668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5400000">
              <a:off x="1029494" y="4456906"/>
              <a:ext cx="5334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>
              <a:off x="3544094" y="4456906"/>
              <a:ext cx="5334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 rot="5400000">
              <a:off x="6134894" y="4456906"/>
              <a:ext cx="5334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/>
            <p:nvPr/>
          </p:nvCxnSpPr>
          <p:spPr>
            <a:xfrm rot="5400000">
              <a:off x="1715294" y="4685506"/>
              <a:ext cx="9906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 rot="5400000">
              <a:off x="4001294" y="4914106"/>
              <a:ext cx="14478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 rot="5400000">
              <a:off x="1372394" y="5180806"/>
              <a:ext cx="1981200" cy="1588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arrow" w="med" len="med"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71" name="TextBox 170"/>
          <p:cNvSpPr txBox="1"/>
          <p:nvPr/>
        </p:nvSpPr>
        <p:spPr>
          <a:xfrm>
            <a:off x="7543800" y="6096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7848600" y="60960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+8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8305800" y="6096000"/>
            <a:ext cx="57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+15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  <p:bldP spid="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0000" y="1752600"/>
            <a:ext cx="7835400" cy="39624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400" b="1" i="1"/>
              <a:t>I’m looking for a scalable approach to reason and redistribute probability mass considering all these dependencies to find the remaining possible interpretations and their probabilities</a:t>
            </a:r>
          </a:p>
          <a:p>
            <a:pPr>
              <a:lnSpc>
                <a:spcPct val="100000"/>
              </a:lnSpc>
            </a:pPr>
            <a:endParaRPr lang="en-US" sz="2400"/>
          </a:p>
          <a:p>
            <a:pPr>
              <a:lnSpc>
                <a:spcPct val="100000"/>
              </a:lnSpc>
            </a:pPr>
            <a:r>
              <a:rPr lang="en-US" sz="2400"/>
              <a:t>Feasibility approach hinges on efficient representation and conditioning of probabilistic dependencies</a:t>
            </a:r>
          </a:p>
          <a:p>
            <a:pPr>
              <a:lnSpc>
                <a:spcPct val="100000"/>
              </a:lnSpc>
            </a:pPr>
            <a:r>
              <a:rPr lang="en-US" sz="2400"/>
              <a:t>Solution directions (in my own field):</a:t>
            </a:r>
          </a:p>
          <a:p>
            <a:pPr lvl="1">
              <a:lnSpc>
                <a:spcPct val="100000"/>
              </a:lnSpc>
            </a:pPr>
            <a:r>
              <a:rPr lang="en-US" sz="2400"/>
              <a:t>Koch etal VLDB 2008 (Conditioning in MayBMS)</a:t>
            </a:r>
          </a:p>
          <a:p>
            <a:pPr lvl="1">
              <a:lnSpc>
                <a:spcPct val="100000"/>
              </a:lnSpc>
            </a:pPr>
            <a:r>
              <a:rPr lang="en-US" sz="2400"/>
              <a:t>Getoor etal VLDB 2008 (Shared correlations)</a:t>
            </a:r>
          </a:p>
          <a:p>
            <a:pPr>
              <a:lnSpc>
                <a:spcPct val="100000"/>
              </a:lnSpc>
            </a:pPr>
            <a:r>
              <a:rPr lang="en-US" sz="2400"/>
              <a:t>This is not about only learning a joint probability distribution.</a:t>
            </a:r>
            <a:br>
              <a:rPr lang="en-US" sz="2400"/>
            </a:br>
            <a:r>
              <a:rPr lang="en-US" sz="2400"/>
              <a:t>Here I’d like to estimate a joint probability distribution based on initial independent observations and then batch-by-batch add constraints/dependencies and recalculate</a:t>
            </a:r>
          </a:p>
          <a:p>
            <a:pPr>
              <a:lnSpc>
                <a:spcPct val="100000"/>
              </a:lnSpc>
            </a:pPr>
            <a:r>
              <a:rPr lang="en-US" sz="2400"/>
              <a:t>Techniques out there that fit this problem?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 Oct 2011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Uncertainty Reasoning for the Semantic Web, Bonn, Germany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CC7F-86E1-48DE-82DC-E9AC50D04532}" type="slidenum">
              <a:rPr lang="nl-NL"/>
              <a:pPr/>
              <a:t>8</a:t>
            </a:fld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problem and solution directions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5791200"/>
            <a:ext cx="36920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/>
              <a:t>Questions / Suggestions?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_NL">
  <a:themeElements>
    <a:clrScheme name="UT_wi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ED100"/>
      </a:accent3>
      <a:accent4>
        <a:srgbClr val="0098C3"/>
      </a:accent4>
      <a:accent5>
        <a:srgbClr val="DC0C30"/>
      </a:accent5>
      <a:accent6>
        <a:srgbClr val="006A4D"/>
      </a:accent6>
      <a:hlink>
        <a:srgbClr val="4F2D7F"/>
      </a:hlink>
      <a:folHlink>
        <a:srgbClr val="887B1B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742</Words>
  <Application>Microsoft Macintosh PowerPoint</Application>
  <PresentationFormat>On-screen Show (4:3)</PresentationFormat>
  <Paragraphs>102</Paragraphs>
  <Slides>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UT_NL</vt:lpstr>
      <vt:lpstr>Handling uncertainty in information extraction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Strategie &amp; Communicatie, 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Schutter</dc:creator>
  <cp:lastModifiedBy>M. van Keulen</cp:lastModifiedBy>
  <cp:revision>29</cp:revision>
  <dcterms:created xsi:type="dcterms:W3CDTF">2011-10-23T10:04:53Z</dcterms:created>
  <dcterms:modified xsi:type="dcterms:W3CDTF">2011-10-23T10:05:12Z</dcterms:modified>
</cp:coreProperties>
</file>